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0456" autoAdjust="0"/>
  </p:normalViewPr>
  <p:slideViewPr>
    <p:cSldViewPr snapToGrid="0">
      <p:cViewPr>
        <p:scale>
          <a:sx n="100" d="100"/>
          <a:sy n="100" d="100"/>
        </p:scale>
        <p:origin x="990" y="-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70A7AD-3F63-4420-8C26-6850E8961D9D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3F9164-F822-4FD4-9424-A38D0259B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431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F9164-F822-4FD4-9424-A38D0259BF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423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Scaling and normalization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F9164-F822-4FD4-9424-A38D0259BF2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30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Actual Price</a:t>
            </a:r>
          </a:p>
          <a:p>
            <a:r>
              <a:rPr lang="en-US" dirty="0"/>
              <a:t>Targeted MLR</a:t>
            </a:r>
          </a:p>
          <a:p>
            <a:r>
              <a:rPr lang="en-US" dirty="0"/>
              <a:t>MLR Complete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F9164-F822-4FD4-9424-A38D0259BF2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00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00FF00"/>
              </a:buClr>
            </a:pPr>
            <a:r>
              <a:rPr lang="en-US" dirty="0"/>
              <a:t>Review at end of project</a:t>
            </a:r>
            <a:br>
              <a:rPr lang="en-US" dirty="0"/>
            </a:br>
            <a:r>
              <a:rPr lang="en-US" dirty="0"/>
              <a:t>Obtain historical daily option chain history data to set up better sampling parameters</a:t>
            </a:r>
          </a:p>
          <a:p>
            <a:pPr>
              <a:buClr>
                <a:srgbClr val="00FF00"/>
              </a:buClr>
            </a:pPr>
            <a:r>
              <a:rPr lang="en-US" dirty="0"/>
              <a:t>Look into factors affecting our model results with Random Forest</a:t>
            </a:r>
          </a:p>
          <a:p>
            <a:pPr>
              <a:buClr>
                <a:srgbClr val="00FF00"/>
              </a:buClr>
            </a:pPr>
            <a:r>
              <a:rPr lang="en-US" dirty="0"/>
              <a:t>Perform further statistical analysis on more features……..</a:t>
            </a:r>
          </a:p>
          <a:p>
            <a:pPr>
              <a:buClr>
                <a:srgbClr val="00FF00"/>
              </a:buClr>
            </a:pPr>
            <a:r>
              <a:rPr lang="en-US" dirty="0"/>
              <a:t>Increase knowledge of statistics principles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F9164-F822-4FD4-9424-A38D0259BF2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857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00FF00"/>
              </a:buClr>
            </a:pPr>
            <a:r>
              <a:rPr lang="en-US" dirty="0"/>
              <a:t>Review at end of project</a:t>
            </a:r>
            <a:br>
              <a:rPr lang="en-US" dirty="0"/>
            </a:br>
            <a:r>
              <a:rPr lang="en-US" dirty="0"/>
              <a:t>Look well into the capability of tools before selection</a:t>
            </a:r>
          </a:p>
          <a:p>
            <a:pPr>
              <a:buClr>
                <a:srgbClr val="00FF00"/>
              </a:buClr>
            </a:pPr>
            <a:r>
              <a:rPr lang="en-US" dirty="0"/>
              <a:t>Research more options and methodologies before setting on a machine learning model</a:t>
            </a:r>
          </a:p>
          <a:p>
            <a:pPr>
              <a:buClr>
                <a:srgbClr val="00FF00"/>
              </a:buClr>
            </a:pPr>
            <a:r>
              <a:rPr lang="en-US" dirty="0"/>
              <a:t>Static Data …..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F9164-F822-4FD4-9424-A38D0259BF2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436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Data analytics is an integral part of almost every industry today. These days It is hard to think of an industry in which Data Analytics does not play a major role.  The options market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use of options allows the investor to trade the market’s “third dimension”. </a:t>
            </a:r>
            <a:r>
              <a:rPr lang="en-US" sz="2800" b="0" i="0" dirty="0">
                <a:solidFill>
                  <a:srgbClr val="111111"/>
                </a:solidFill>
                <a:effectLst/>
                <a:latin typeface="SourceSansPro"/>
              </a:rPr>
              <a:t>Options allow the investor to trade not only stock movements but also the passage of time and movements in volatility</a:t>
            </a:r>
            <a:r>
              <a:rPr lang="en-US" sz="2800" b="0" i="0" kern="1200" dirty="0">
                <a:solidFill>
                  <a:srgbClr val="111111"/>
                </a:solidFill>
                <a:effectLst/>
                <a:latin typeface="SourceSansPro"/>
                <a:ea typeface="+mn-ea"/>
                <a:cs typeface="+mn-cs"/>
              </a:rPr>
              <a:t>. Most stocks don't have large moves most of the time. Only a few stocks actually move significantly, and they do it rarely. Your ability to take advantage of stagnation could turn out to be the factor deciding whether your financial goals are </a:t>
            </a:r>
            <a:r>
              <a:rPr lang="en-US" sz="2800" b="0" i="0" dirty="0">
                <a:solidFill>
                  <a:srgbClr val="111111"/>
                </a:solidFill>
                <a:effectLst/>
                <a:latin typeface="SourceSansPro"/>
              </a:rPr>
              <a:t>reached, or they remain simply a pipe dream. Only options offer the strategic alternatives necessary to profit in every type of market.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F9164-F822-4FD4-9424-A38D0259BF2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949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F9164-F822-4FD4-9424-A38D0259BF2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56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the questions and see which should be changed… or as we complete the project we come back and update the questions we actually answered throughout the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F9164-F822-4FD4-9424-A38D0259BF2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17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Possibly add Test/Train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F9164-F822-4FD4-9424-A38D0259BF2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869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F9164-F822-4FD4-9424-A38D0259BF2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920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Waiting to see if we need more Logo’s to be included if not this is 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F9164-F822-4FD4-9424-A38D0259BF2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10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NEEDS TO BE 100% </a:t>
            </a:r>
            <a:r>
              <a:rPr lang="en-US" dirty="0" err="1"/>
              <a:t>Editted</a:t>
            </a:r>
            <a:r>
              <a:rPr lang="en-US" dirty="0"/>
              <a:t>…</a:t>
            </a:r>
          </a:p>
          <a:p>
            <a:r>
              <a:rPr lang="en-US" dirty="0"/>
              <a:t>It shows the imports they used which will be replaced with ours</a:t>
            </a:r>
          </a:p>
          <a:p>
            <a:r>
              <a:rPr lang="en-US" dirty="0"/>
              <a:t>Title should also be different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F9164-F822-4FD4-9424-A38D0259BF2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243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Connecting Pandas to Postgres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F9164-F822-4FD4-9424-A38D0259BF2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57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Segment 2 Submission</a:t>
            </a:r>
            <a:br>
              <a:rPr lang="en-US" dirty="0"/>
            </a:br>
            <a:r>
              <a:rPr lang="en-US" dirty="0"/>
              <a:t>Conducted Clean Up</a:t>
            </a:r>
          </a:p>
          <a:p>
            <a:r>
              <a:rPr lang="en-US" dirty="0"/>
              <a:t>Narrowed the Data Set</a:t>
            </a:r>
          </a:p>
          <a:p>
            <a:r>
              <a:rPr lang="en-US" dirty="0"/>
              <a:t>Uploaded Clean Data</a:t>
            </a:r>
          </a:p>
          <a:p>
            <a:r>
              <a:rPr lang="en-US" dirty="0"/>
              <a:t>Ran Correlation Analysis?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F9164-F822-4FD4-9424-A38D0259BF2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32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cap="all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Saturday, January 8,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57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Saturday, January 8,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46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Saturday, January 8,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826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Saturday, January 8,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390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Saturday, January 8,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14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Saturday, January 8,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47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Saturday, January 8, 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99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Saturday, January 8,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69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Saturday, January 8,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251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Saturday, January 8,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392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Saturday, January 8,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438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Saturday, January 8,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9069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88000"/>
        </a:lnSpc>
        <a:spcBef>
          <a:spcPct val="0"/>
        </a:spcBef>
        <a:buNone/>
        <a:defRPr sz="4400" kern="1200" cap="none" spc="4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E760B8C-89FC-4C84-BDDB-42EAB2395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368D355F-F1DF-41D1-8F58-9C1FEA44F5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26D9977B-0E49-40A1-B999-9C80377FC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100407" cy="6858000"/>
          </a:xfrm>
          <a:custGeom>
            <a:avLst/>
            <a:gdLst>
              <a:gd name="connsiteX0" fmla="*/ 1478232 w 7100407"/>
              <a:gd name="connsiteY0" fmla="*/ 0 h 6858000"/>
              <a:gd name="connsiteX1" fmla="*/ 5123701 w 7100407"/>
              <a:gd name="connsiteY1" fmla="*/ 0 h 6858000"/>
              <a:gd name="connsiteX2" fmla="*/ 5336836 w 7100407"/>
              <a:gd name="connsiteY2" fmla="*/ 117758 h 6858000"/>
              <a:gd name="connsiteX3" fmla="*/ 5569892 w 7100407"/>
              <a:gd name="connsiteY3" fmla="*/ 265913 h 6858000"/>
              <a:gd name="connsiteX4" fmla="*/ 6748214 w 7100407"/>
              <a:gd name="connsiteY4" fmla="*/ 1870260 h 6858000"/>
              <a:gd name="connsiteX5" fmla="*/ 7044312 w 7100407"/>
              <a:gd name="connsiteY5" fmla="*/ 3583629 h 6858000"/>
              <a:gd name="connsiteX6" fmla="*/ 5784507 w 7100407"/>
              <a:gd name="connsiteY6" fmla="*/ 6102159 h 6858000"/>
              <a:gd name="connsiteX7" fmla="*/ 4543102 w 7100407"/>
              <a:gd name="connsiteY7" fmla="*/ 6794309 h 6858000"/>
              <a:gd name="connsiteX8" fmla="*/ 4294648 w 7100407"/>
              <a:gd name="connsiteY8" fmla="*/ 6858000 h 6858000"/>
              <a:gd name="connsiteX9" fmla="*/ 2401901 w 7100407"/>
              <a:gd name="connsiteY9" fmla="*/ 6858000 h 6858000"/>
              <a:gd name="connsiteX10" fmla="*/ 2199908 w 7100407"/>
              <a:gd name="connsiteY10" fmla="*/ 6808527 h 6858000"/>
              <a:gd name="connsiteX11" fmla="*/ 1561496 w 7100407"/>
              <a:gd name="connsiteY11" fmla="*/ 6516913 h 6858000"/>
              <a:gd name="connsiteX12" fmla="*/ 508318 w 7100407"/>
              <a:gd name="connsiteY12" fmla="*/ 5721038 h 6858000"/>
              <a:gd name="connsiteX13" fmla="*/ 43792 w 7100407"/>
              <a:gd name="connsiteY13" fmla="*/ 5068808 h 6858000"/>
              <a:gd name="connsiteX14" fmla="*/ 0 w 7100407"/>
              <a:gd name="connsiteY14" fmla="*/ 4992019 h 6858000"/>
              <a:gd name="connsiteX15" fmla="*/ 0 w 7100407"/>
              <a:gd name="connsiteY15" fmla="*/ 1586010 h 6858000"/>
              <a:gd name="connsiteX16" fmla="*/ 3658 w 7100407"/>
              <a:gd name="connsiteY16" fmla="*/ 1575960 h 6858000"/>
              <a:gd name="connsiteX17" fmla="*/ 763224 w 7100407"/>
              <a:gd name="connsiteY17" fmla="*/ 435512 h 6858000"/>
              <a:gd name="connsiteX18" fmla="*/ 1376867 w 7100407"/>
              <a:gd name="connsiteY18" fmla="*/ 535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100407" h="6858000">
                <a:moveTo>
                  <a:pt x="1478232" y="0"/>
                </a:moveTo>
                <a:lnTo>
                  <a:pt x="5123701" y="0"/>
                </a:lnTo>
                <a:lnTo>
                  <a:pt x="5336836" y="117758"/>
                </a:lnTo>
                <a:cubicBezTo>
                  <a:pt x="5419064" y="166493"/>
                  <a:pt x="5496999" y="216088"/>
                  <a:pt x="5569892" y="265913"/>
                </a:cubicBezTo>
                <a:cubicBezTo>
                  <a:pt x="5738965" y="373824"/>
                  <a:pt x="6502212" y="1317394"/>
                  <a:pt x="6748214" y="1870260"/>
                </a:cubicBezTo>
                <a:cubicBezTo>
                  <a:pt x="6993681" y="2422592"/>
                  <a:pt x="7205013" y="2877517"/>
                  <a:pt x="7044312" y="3583629"/>
                </a:cubicBezTo>
                <a:cubicBezTo>
                  <a:pt x="6883604" y="4288680"/>
                  <a:pt x="6353534" y="5625104"/>
                  <a:pt x="5784507" y="6102159"/>
                </a:cubicBezTo>
                <a:cubicBezTo>
                  <a:pt x="5429525" y="6399659"/>
                  <a:pt x="5014472" y="6649034"/>
                  <a:pt x="4543102" y="6794309"/>
                </a:cubicBezTo>
                <a:lnTo>
                  <a:pt x="4294648" y="6858000"/>
                </a:lnTo>
                <a:lnTo>
                  <a:pt x="2401901" y="6858000"/>
                </a:lnTo>
                <a:lnTo>
                  <a:pt x="2199908" y="6808527"/>
                </a:lnTo>
                <a:cubicBezTo>
                  <a:pt x="1966062" y="6739921"/>
                  <a:pt x="1757315" y="6643529"/>
                  <a:pt x="1561496" y="6516913"/>
                </a:cubicBezTo>
                <a:cubicBezTo>
                  <a:pt x="1210791" y="6251624"/>
                  <a:pt x="784153" y="6061198"/>
                  <a:pt x="508318" y="5721038"/>
                </a:cubicBezTo>
                <a:cubicBezTo>
                  <a:pt x="370401" y="5550958"/>
                  <a:pt x="199309" y="5325558"/>
                  <a:pt x="43792" y="5068808"/>
                </a:cubicBezTo>
                <a:lnTo>
                  <a:pt x="0" y="4992019"/>
                </a:lnTo>
                <a:lnTo>
                  <a:pt x="0" y="1586010"/>
                </a:lnTo>
                <a:lnTo>
                  <a:pt x="3658" y="1575960"/>
                </a:lnTo>
                <a:cubicBezTo>
                  <a:pt x="175346" y="1155399"/>
                  <a:pt x="427427" y="771309"/>
                  <a:pt x="763224" y="435512"/>
                </a:cubicBezTo>
                <a:cubicBezTo>
                  <a:pt x="809294" y="389442"/>
                  <a:pt x="1049752" y="231096"/>
                  <a:pt x="1376867" y="53544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8D9E2-D0C9-497D-959E-A9371743B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00" y="1449388"/>
            <a:ext cx="5015638" cy="2075012"/>
          </a:xfrm>
        </p:spPr>
        <p:txBody>
          <a:bodyPr>
            <a:normAutofit/>
          </a:bodyPr>
          <a:lstStyle/>
          <a:p>
            <a:r>
              <a:rPr lang="en-US" dirty="0"/>
              <a:t>Predicting an Option contracts price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2A1F3F-BD48-4EEC-B8F6-BA891F07B2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3830398"/>
            <a:ext cx="5015638" cy="1219439"/>
          </a:xfrm>
        </p:spPr>
        <p:txBody>
          <a:bodyPr>
            <a:normAutofit lnSpcReduction="10000"/>
          </a:bodyPr>
          <a:lstStyle/>
          <a:p>
            <a:r>
              <a:rPr lang="en-US" sz="1200" dirty="0"/>
              <a:t>Capstone Project</a:t>
            </a:r>
          </a:p>
          <a:p>
            <a:r>
              <a:rPr lang="en-US" sz="1200" dirty="0"/>
              <a:t>Data Analytics Boot Camp</a:t>
            </a:r>
          </a:p>
          <a:p>
            <a:r>
              <a:rPr lang="en-US" sz="1200" dirty="0"/>
              <a:t>The University of Miami</a:t>
            </a:r>
          </a:p>
          <a:p>
            <a:r>
              <a:rPr lang="en-US" sz="1200" dirty="0"/>
              <a:t>E. Deutsch | D. Perez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42314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BB46D-2769-461C-8033-D7AF970AC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Phase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AF22E6-FEB5-4F06-A8DC-9F10EF784166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7BD980-F21F-4310-9548-85E854CCA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976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BB46D-2769-461C-8033-D7AF970AC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Phase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AF22E6-FEB5-4F06-A8DC-9F10EF784166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7BD980-F21F-4310-9548-85E854CCA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829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5277F-1DDF-42C7-A4F3-EF9460F9F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B6AE3B-8C89-45F3-B105-BE3330C89A47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45555B-BA40-4836-AE54-D9E0D4B3509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593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B4D99-6C10-4044-BEFF-1588F7AEC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Demo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6CE85-497D-4368-AE72-ADF521139757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ABE89A-477E-473E-8963-E1FED1A13C8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74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A1E91-9F7E-4D1F-A833-D987E7915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for future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ACA0E-9040-4D9E-8E43-8BF8593B6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Clr>
                <a:srgbClr val="00FF00"/>
              </a:buCl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779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7715A62-23D0-46E4-B507-D1E066140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5B6A6F-11D1-4142-80BF-CB372E477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FF00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977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D8D9F-BBF3-436A-9658-4DF15B9B1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E78F4-55DA-4F54-8B87-BE229C418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885950"/>
            <a:ext cx="10728325" cy="3883025"/>
          </a:xfrm>
        </p:spPr>
        <p:txBody>
          <a:bodyPr>
            <a:normAutofit fontScale="92500" lnSpcReduction="10000"/>
          </a:bodyPr>
          <a:lstStyle/>
          <a:p>
            <a:pPr marL="457200" indent="-457200" algn="l">
              <a:buClr>
                <a:srgbClr val="00FF00"/>
              </a:buClr>
              <a:buFont typeface="Sagona Book" panose="02020503050505020204" pitchFamily="18" charset="0"/>
              <a:buChar char="•"/>
            </a:pPr>
            <a:r>
              <a:rPr lang="en-US" dirty="0"/>
              <a:t>Description of source data</a:t>
            </a:r>
          </a:p>
          <a:p>
            <a:pPr marL="457200" indent="-457200" algn="l">
              <a:buClr>
                <a:srgbClr val="00FF00"/>
              </a:buClr>
              <a:buFont typeface="Sagona Book" panose="02020503050505020204" pitchFamily="18" charset="0"/>
              <a:buChar char="•"/>
            </a:pPr>
            <a:r>
              <a:rPr lang="en-US" dirty="0"/>
              <a:t>Questions we hope to answer with the data</a:t>
            </a:r>
          </a:p>
          <a:p>
            <a:pPr marL="457200" indent="-457200" algn="l">
              <a:buClr>
                <a:srgbClr val="00FF00"/>
              </a:buClr>
              <a:buFont typeface="Sagona Book" panose="02020503050505020204" pitchFamily="18" charset="0"/>
              <a:buChar char="•"/>
            </a:pPr>
            <a:r>
              <a:rPr lang="en-US" dirty="0"/>
              <a:t>Data exploration phase</a:t>
            </a:r>
          </a:p>
          <a:p>
            <a:pPr marL="457200" indent="-457200" algn="l">
              <a:buClr>
                <a:srgbClr val="00FF00"/>
              </a:buClr>
              <a:buFont typeface="Sagona Book" panose="02020503050505020204" pitchFamily="18" charset="0"/>
              <a:buChar char="•"/>
            </a:pPr>
            <a:r>
              <a:rPr lang="en-US" dirty="0"/>
              <a:t>Tools and technologies</a:t>
            </a:r>
          </a:p>
          <a:p>
            <a:pPr marL="457200" indent="-457200" algn="l">
              <a:buClr>
                <a:srgbClr val="00FF00"/>
              </a:buClr>
              <a:buFont typeface="Sagona Book" panose="02020503050505020204" pitchFamily="18" charset="0"/>
              <a:buChar char="•"/>
            </a:pPr>
            <a:r>
              <a:rPr lang="en-US" dirty="0"/>
              <a:t>Analysis phase</a:t>
            </a:r>
          </a:p>
          <a:p>
            <a:pPr marL="457200" indent="-457200" algn="l">
              <a:buClr>
                <a:srgbClr val="00FF00"/>
              </a:buClr>
              <a:buFont typeface="Sagona Book" panose="02020503050505020204" pitchFamily="18" charset="0"/>
              <a:buChar char="•"/>
            </a:pPr>
            <a:r>
              <a:rPr lang="en-US" dirty="0"/>
              <a:t>Results of analysis</a:t>
            </a:r>
          </a:p>
          <a:p>
            <a:pPr marL="457200" indent="-457200" algn="l">
              <a:buClr>
                <a:srgbClr val="00FF00"/>
              </a:buClr>
              <a:buFont typeface="Sagona Book" panose="02020503050505020204" pitchFamily="18" charset="0"/>
              <a:buChar char="•"/>
            </a:pPr>
            <a:r>
              <a:rPr lang="en-US" dirty="0"/>
              <a:t>Recommendation for future analysis</a:t>
            </a:r>
          </a:p>
          <a:p>
            <a:pPr marL="457200" indent="-457200" algn="l">
              <a:buClr>
                <a:srgbClr val="00FF00"/>
              </a:buClr>
              <a:buFont typeface="Sagona Book" panose="02020503050505020204" pitchFamily="18" charset="0"/>
              <a:buChar char="•"/>
            </a:pPr>
            <a:r>
              <a:rPr lang="en-US" dirty="0"/>
              <a:t>Lessons learned</a:t>
            </a:r>
          </a:p>
          <a:p>
            <a:pPr marL="457200" indent="-457200" algn="l">
              <a:buClr>
                <a:srgbClr val="00FF00"/>
              </a:buClr>
              <a:buFont typeface="Sagona Book" panose="02020503050505020204" pitchFamily="18" charset="0"/>
              <a:buChar char="•"/>
            </a:pPr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699502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2CA21-015F-4735-B8E2-78A3B2B01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884860"/>
          </a:xfrm>
        </p:spPr>
        <p:txBody>
          <a:bodyPr/>
          <a:lstStyle/>
          <a:p>
            <a:r>
              <a:rPr lang="en-US" dirty="0"/>
              <a:t>Why </a:t>
            </a:r>
            <a:r>
              <a:rPr lang="en-US" sz="4000" dirty="0"/>
              <a:t>this</a:t>
            </a:r>
            <a:r>
              <a:rPr lang="en-US" dirty="0"/>
              <a:t> topic?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3A0EE7-FE87-4024-B8D4-386C98F1EB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999" y="1943100"/>
            <a:ext cx="4814025" cy="3831300"/>
          </a:xfrm>
        </p:spPr>
        <p:txBody>
          <a:bodyPr>
            <a:normAutofit/>
          </a:bodyPr>
          <a:lstStyle/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We have a background in the field of finance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There are an abundance of opportunities in the derivatives market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Data analysis is essential in today’s world, this sector has many opportunities for this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An excellent challenge to apply what we have learned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40CE8B4-9CF1-4E14-8A86-E4B20E217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254" y="143826"/>
            <a:ext cx="4355726" cy="604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4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B9796-8092-4022-A282-9FDFF347D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3C02D3-5033-4D8C-97B4-88D88F64C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581150"/>
            <a:ext cx="10728325" cy="4187825"/>
          </a:xfrm>
        </p:spPr>
        <p:txBody>
          <a:bodyPr>
            <a:normAutofit lnSpcReduction="10000"/>
          </a:bodyPr>
          <a:lstStyle/>
          <a:p>
            <a:pPr marL="457200" indent="-457200" algn="l">
              <a:buClr>
                <a:srgbClr val="00FF00"/>
              </a:buClr>
              <a:buFont typeface="Sagona Book" panose="02020503050505020204" pitchFamily="18" charset="0"/>
              <a:buChar char="•"/>
            </a:pPr>
            <a:r>
              <a:rPr lang="en-US" dirty="0"/>
              <a:t>Description of source data</a:t>
            </a:r>
          </a:p>
          <a:p>
            <a:pPr marL="457200" indent="-457200" algn="l">
              <a:buClr>
                <a:srgbClr val="00FF00"/>
              </a:buClr>
              <a:buFont typeface="Sagona Book" panose="02020503050505020204" pitchFamily="18" charset="0"/>
              <a:buChar char="•"/>
            </a:pPr>
            <a:r>
              <a:rPr lang="en-US" dirty="0"/>
              <a:t>Questions we hope to answer with the data</a:t>
            </a:r>
          </a:p>
          <a:p>
            <a:pPr marL="457200" indent="-457200" algn="l">
              <a:buClr>
                <a:srgbClr val="00FF00"/>
              </a:buClr>
              <a:buFont typeface="Sagona Book" panose="02020503050505020204" pitchFamily="18" charset="0"/>
              <a:buChar char="•"/>
            </a:pPr>
            <a:r>
              <a:rPr lang="en-US" dirty="0"/>
              <a:t>Data exploration phase</a:t>
            </a:r>
          </a:p>
          <a:p>
            <a:pPr marL="457200" indent="-457200" algn="l">
              <a:buClr>
                <a:srgbClr val="00FF00"/>
              </a:buClr>
              <a:buFont typeface="Sagona Book" panose="02020503050505020204" pitchFamily="18" charset="0"/>
              <a:buChar char="•"/>
            </a:pPr>
            <a:r>
              <a:rPr lang="en-US" dirty="0"/>
              <a:t>Tools and technologies</a:t>
            </a:r>
          </a:p>
          <a:p>
            <a:pPr marL="457200" indent="-457200" algn="l">
              <a:buClr>
                <a:srgbClr val="00FF00"/>
              </a:buClr>
              <a:buFont typeface="Sagona Book" panose="02020503050505020204" pitchFamily="18" charset="0"/>
              <a:buChar char="•"/>
            </a:pPr>
            <a:r>
              <a:rPr lang="en-US" dirty="0"/>
              <a:t>Analysis phase</a:t>
            </a:r>
          </a:p>
          <a:p>
            <a:pPr marL="457200" indent="-457200" algn="l">
              <a:buClr>
                <a:srgbClr val="00FF00"/>
              </a:buClr>
              <a:buFont typeface="Sagona Book" panose="02020503050505020204" pitchFamily="18" charset="0"/>
              <a:buChar char="•"/>
            </a:pPr>
            <a:r>
              <a:rPr lang="en-US" dirty="0"/>
              <a:t>Results of analysis</a:t>
            </a:r>
          </a:p>
          <a:p>
            <a:pPr marL="457200" indent="-457200" algn="l">
              <a:buClr>
                <a:srgbClr val="00FF00"/>
              </a:buClr>
              <a:buFont typeface="Sagona Book" panose="02020503050505020204" pitchFamily="18" charset="0"/>
              <a:buChar char="•"/>
            </a:pPr>
            <a:r>
              <a:rPr lang="en-US" dirty="0"/>
              <a:t>Recommendation for future analysis</a:t>
            </a:r>
          </a:p>
          <a:p>
            <a:pPr marL="457200" indent="-457200" algn="l">
              <a:buClr>
                <a:srgbClr val="00FF00"/>
              </a:buClr>
              <a:buFont typeface="Sagona Book" panose="02020503050505020204" pitchFamily="18" charset="0"/>
              <a:buChar char="•"/>
            </a:pPr>
            <a:r>
              <a:rPr lang="en-US" dirty="0"/>
              <a:t>Lessons learned</a:t>
            </a:r>
          </a:p>
          <a:p>
            <a:pPr marL="457200" indent="-457200" algn="l">
              <a:buClr>
                <a:srgbClr val="00FF00"/>
              </a:buClr>
              <a:buFont typeface="Sagona Book" panose="02020503050505020204" pitchFamily="18" charset="0"/>
              <a:buChar char="•"/>
            </a:pPr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758543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E29C9-5B13-4405-8D8D-0A7E1AFA0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Questions to answer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BB5BAF-E46D-44D3-A3B9-DAF308DF52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999" y="1523999"/>
            <a:ext cx="5490301" cy="4429125"/>
          </a:xfrm>
        </p:spPr>
        <p:txBody>
          <a:bodyPr>
            <a:normAutofit/>
          </a:bodyPr>
          <a:lstStyle/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Are there any correlation between the Contract Price and the features?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What feature(s) has the most significant effect on the predicted Contract Price?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What feature(s) has the least significant effect on the Contract Price?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What could we have done differently to get better results?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What is the Predicted Price for each contract?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What do we recommend for future analysis?</a:t>
            </a:r>
          </a:p>
        </p:txBody>
      </p:sp>
      <p:pic>
        <p:nvPicPr>
          <p:cNvPr id="1026" name="Picture 2" descr="Black Scholes Model in Python for Predicting Options Premiums | The Startup">
            <a:extLst>
              <a:ext uri="{FF2B5EF4-FFF2-40B4-BE49-F238E27FC236}">
                <a16:creationId xmlns:a16="http://schemas.microsoft.com/office/drawing/2014/main" id="{2FA771BB-13E3-4FFD-954A-825B2B7C5745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5100" y="1713633"/>
            <a:ext cx="5314950" cy="375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841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1A22E-9408-4CC0-9460-026B7139D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 Source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08C08C-8501-4E44-8E2B-BF6824A9A9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999" y="1619250"/>
            <a:ext cx="4871175" cy="4155150"/>
          </a:xfrm>
        </p:spPr>
        <p:txBody>
          <a:bodyPr/>
          <a:lstStyle/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/>
              <a:t>Obtained through </a:t>
            </a:r>
            <a:r>
              <a:rPr lang="en-US" dirty="0" err="1"/>
              <a:t>yfinance</a:t>
            </a:r>
            <a:r>
              <a:rPr lang="en-US" dirty="0"/>
              <a:t> library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/>
              <a:t>Objective is to predict the contract price within the stocks of the DOW30.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5BDF237-42C3-44C8-BF71-CC566CD21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446" y="2419350"/>
            <a:ext cx="6361554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93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7D085-58E3-4150-940E-DA8C16143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Phase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10B88-C74C-490B-9614-1E0648BBA8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0000" y="1476375"/>
            <a:ext cx="3680550" cy="4298025"/>
          </a:xfrm>
        </p:spPr>
        <p:txBody>
          <a:bodyPr>
            <a:normAutofit/>
          </a:bodyPr>
          <a:lstStyle/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/>
              <a:t>Researched possible machine learning models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/>
              <a:t>Focused on multiple linear regression and random forest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/>
              <a:t>Agreed on general project scope</a:t>
            </a:r>
          </a:p>
          <a:p>
            <a:pPr marL="800100" lvl="1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/>
              <a:t>Desired outcomes</a:t>
            </a:r>
          </a:p>
          <a:p>
            <a:pPr marL="800100" lvl="1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/>
              <a:t>Tools</a:t>
            </a:r>
          </a:p>
          <a:p>
            <a:pPr marL="800100" lvl="1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/>
              <a:t>Technologies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3250C3-F55E-4FEC-8646-61060198A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637" y="1186657"/>
            <a:ext cx="5362575" cy="40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452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F4E65-3863-43CA-9DC3-A14243498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Tools and Technologies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8D5395-3A8E-4229-A943-447D6BFC10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0000" y="1704975"/>
            <a:ext cx="3095625" cy="4069425"/>
          </a:xfrm>
        </p:spPr>
        <p:txBody>
          <a:bodyPr/>
          <a:lstStyle/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/>
              <a:t>Python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/>
              <a:t>Pandas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Jupyter</a:t>
            </a:r>
            <a:r>
              <a:rPr lang="en-US" dirty="0"/>
              <a:t> Notebooks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/>
              <a:t>VS Code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/>
              <a:t>Matplotlib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/>
              <a:t>PostgreSQL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/>
              <a:t>Tableau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83D89F-4875-4C93-B5E1-BBA4861D0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987" y="271462"/>
            <a:ext cx="3705225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750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7F6AC4-505C-40E7-AB22-107A8B4B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Used???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2E8C6F-18F5-4282-8962-34AA61B42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94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AE6D3-6229-469A-9105-C59B97F94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PostgreSQL Database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476FFE-38E4-4CCD-87EE-3C7E3CC2D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787" y="1717499"/>
            <a:ext cx="5015638" cy="565796"/>
          </a:xfrm>
        </p:spPr>
        <p:txBody>
          <a:bodyPr/>
          <a:lstStyle/>
          <a:p>
            <a:r>
              <a:rPr lang="en-US" dirty="0" err="1"/>
              <a:t>Sqlalchemy</a:t>
            </a:r>
            <a:r>
              <a:rPr lang="en-US" dirty="0"/>
              <a:t> to </a:t>
            </a:r>
            <a:r>
              <a:rPr lang="en-US" dirty="0" err="1"/>
              <a:t>postgresQL</a:t>
            </a:r>
            <a:endParaRPr lang="en-US" dirty="0"/>
          </a:p>
        </p:txBody>
      </p:sp>
      <p:pic>
        <p:nvPicPr>
          <p:cNvPr id="11" name="Content Placeholder 10" descr="Table&#10;&#10;Description automatically generated">
            <a:extLst>
              <a:ext uri="{FF2B5EF4-FFF2-40B4-BE49-F238E27FC236}">
                <a16:creationId xmlns:a16="http://schemas.microsoft.com/office/drawing/2014/main" id="{A6499856-D5A8-4EFB-9CAA-31AC980549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00" y="2665744"/>
            <a:ext cx="5003800" cy="3101313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92B3D0-5677-410F-BD31-C319023D16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PostgresQL</a:t>
            </a:r>
            <a:r>
              <a:rPr lang="en-US" dirty="0"/>
              <a:t> DB and Tables</a:t>
            </a:r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132D0459-E12D-48A6-9FC7-BA8A73801CE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25" y="2665744"/>
            <a:ext cx="5003800" cy="3151432"/>
          </a:xfrm>
        </p:spPr>
      </p:pic>
    </p:spTree>
    <p:extLst>
      <p:ext uri="{BB962C8B-B14F-4D97-AF65-F5344CB8AC3E}">
        <p14:creationId xmlns:p14="http://schemas.microsoft.com/office/powerpoint/2010/main" val="4047665369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AnalogousFromRegularSeedRightStep">
      <a:dk1>
        <a:srgbClr val="000000"/>
      </a:dk1>
      <a:lt1>
        <a:srgbClr val="FFFFFF"/>
      </a:lt1>
      <a:dk2>
        <a:srgbClr val="1B2130"/>
      </a:dk2>
      <a:lt2>
        <a:srgbClr val="F3F1F0"/>
      </a:lt2>
      <a:accent1>
        <a:srgbClr val="23ADDC"/>
      </a:accent1>
      <a:accent2>
        <a:srgbClr val="1756D5"/>
      </a:accent2>
      <a:accent3>
        <a:srgbClr val="3B2CE7"/>
      </a:accent3>
      <a:accent4>
        <a:srgbClr val="7617D5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Blob">
      <a:majorFont>
        <a:latin typeface="The Hand Extrablack"/>
        <a:ea typeface=""/>
        <a:cs typeface=""/>
      </a:majorFont>
      <a:minorFont>
        <a:latin typeface="Sagona Boo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625</Words>
  <Application>Microsoft Office PowerPoint</Application>
  <PresentationFormat>Widescreen</PresentationFormat>
  <Paragraphs>108</Paragraphs>
  <Slides>16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Sagona Book</vt:lpstr>
      <vt:lpstr>SourceSansPro</vt:lpstr>
      <vt:lpstr>The Hand Extrablack</vt:lpstr>
      <vt:lpstr>BlobVTI</vt:lpstr>
      <vt:lpstr>Predicting an Option contracts price</vt:lpstr>
      <vt:lpstr>Why this topic?</vt:lpstr>
      <vt:lpstr>Overview</vt:lpstr>
      <vt:lpstr>Questions to answer</vt:lpstr>
      <vt:lpstr>Data Source Description</vt:lpstr>
      <vt:lpstr>Exploration Phase</vt:lpstr>
      <vt:lpstr>Tools and Technologies</vt:lpstr>
      <vt:lpstr>Algorithm Used???</vt:lpstr>
      <vt:lpstr>PostgreSQL Database</vt:lpstr>
      <vt:lpstr>Analysis Phase</vt:lpstr>
      <vt:lpstr>Analysis Phase</vt:lpstr>
      <vt:lpstr>Results</vt:lpstr>
      <vt:lpstr>Results Demo</vt:lpstr>
      <vt:lpstr>Recommendation for future analysis</vt:lpstr>
      <vt:lpstr>Lessons Learned</vt:lpstr>
      <vt:lpstr>In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an Option contracts future price</dc:title>
  <dc:creator>Danny Perez</dc:creator>
  <cp:lastModifiedBy>Danny Perez</cp:lastModifiedBy>
  <cp:revision>7</cp:revision>
  <dcterms:created xsi:type="dcterms:W3CDTF">2022-01-08T12:51:28Z</dcterms:created>
  <dcterms:modified xsi:type="dcterms:W3CDTF">2022-01-08T16:52:07Z</dcterms:modified>
</cp:coreProperties>
</file>